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32"/>
  </p:normalViewPr>
  <p:slideViewPr>
    <p:cSldViewPr snapToGrid="0" snapToObjects="1">
      <p:cViewPr varScale="1">
        <p:scale>
          <a:sx n="86" d="100"/>
          <a:sy n="86" d="100"/>
        </p:scale>
        <p:origin x="53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A29B8A-75F3-7240-977C-623DBD4E7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7" y="2572226"/>
            <a:ext cx="8361229" cy="2098226"/>
          </a:xfrm>
        </p:spPr>
        <p:txBody>
          <a:bodyPr/>
          <a:lstStyle/>
          <a:p>
            <a:r>
              <a:rPr lang="en-US" altLang="zh-CN" b="1" dirty="0">
                <a:latin typeface="+mj-ea"/>
              </a:rPr>
              <a:t>Instant 3D Photography</a:t>
            </a:r>
            <a:br>
              <a:rPr lang="zh-CN" altLang="zh-CN" dirty="0"/>
            </a:b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34BBC8A-49E9-A349-9F90-17A47E8D3D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>
                <a:latin typeface="+mj-ea"/>
                <a:ea typeface="+mj-ea"/>
              </a:rPr>
              <a:t>即时</a:t>
            </a:r>
            <a:r>
              <a:rPr kumimoji="1" lang="en-US" altLang="zh-CN" dirty="0">
                <a:latin typeface="+mj-ea"/>
                <a:ea typeface="+mj-ea"/>
              </a:rPr>
              <a:t>3D</a:t>
            </a:r>
            <a:r>
              <a:rPr kumimoji="1" lang="zh-CN" altLang="en-US" dirty="0">
                <a:latin typeface="+mj-ea"/>
                <a:ea typeface="+mj-ea"/>
              </a:rPr>
              <a:t>摄影 读书报告</a:t>
            </a:r>
            <a:endParaRPr kumimoji="1" lang="en-US" altLang="zh-CN" dirty="0">
              <a:latin typeface="+mj-ea"/>
              <a:ea typeface="+mj-ea"/>
            </a:endParaRPr>
          </a:p>
          <a:p>
            <a:r>
              <a:rPr kumimoji="1" lang="zh-CN" altLang="en-US" dirty="0">
                <a:latin typeface="+mj-ea"/>
                <a:ea typeface="+mj-ea"/>
              </a:rPr>
              <a:t>作者：王业 </a:t>
            </a:r>
            <a:r>
              <a:rPr kumimoji="1" lang="en-US" altLang="zh-CN" dirty="0">
                <a:latin typeface="+mj-ea"/>
                <a:ea typeface="+mj-ea"/>
              </a:rPr>
              <a:t>21951025</a:t>
            </a:r>
          </a:p>
          <a:p>
            <a:r>
              <a:rPr kumimoji="1" lang="zh-CN" altLang="en-US" dirty="0">
                <a:latin typeface="+mj-ea"/>
                <a:ea typeface="+mj-ea"/>
              </a:rPr>
              <a:t>指导教师：李启雷</a:t>
            </a:r>
          </a:p>
        </p:txBody>
      </p:sp>
    </p:spTree>
    <p:extLst>
      <p:ext uri="{BB962C8B-B14F-4D97-AF65-F5344CB8AC3E}">
        <p14:creationId xmlns:p14="http://schemas.microsoft.com/office/powerpoint/2010/main" val="4273619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2633CB-F898-B34D-9DDD-413873032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92B7CBC-3DCE-E544-A100-8B2D1FD10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4326" y="685800"/>
            <a:ext cx="10581962" cy="5524995"/>
          </a:xfrm>
        </p:spPr>
      </p:pic>
    </p:spTree>
    <p:extLst>
      <p:ext uri="{BB962C8B-B14F-4D97-AF65-F5344CB8AC3E}">
        <p14:creationId xmlns:p14="http://schemas.microsoft.com/office/powerpoint/2010/main" val="2860495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05F19-7E35-1C4C-926D-7C1AB3454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算法评价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7DFAD4-385E-3145-8F2B-3AE65F080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20982"/>
            <a:ext cx="9601200" cy="3581400"/>
          </a:xfrm>
        </p:spPr>
        <p:txBody>
          <a:bodyPr/>
          <a:lstStyle/>
          <a:p>
            <a:r>
              <a:rPr lang="zh-CN" altLang="zh-CN" dirty="0"/>
              <a:t>作者将算法应用于大量的摄影图像中，包括了如白天和黑夜、室内和室外、城市和乡村等各种场合的景色。结果表明算法非常成功，在几乎所有图像中都有很好的表现。算法可以实现对深度图良好的对齐，并且在</a:t>
            </a:r>
            <a:r>
              <a:rPr lang="en-US" altLang="zh-CN" dirty="0"/>
              <a:t>VR</a:t>
            </a:r>
            <a:r>
              <a:rPr lang="zh-CN" altLang="zh-CN" dirty="0"/>
              <a:t>场景中可以产生逼真的双目视差和运动视差的观察效果。更重要的一点是，有些已有的</a:t>
            </a:r>
            <a:r>
              <a:rPr lang="en-US" altLang="zh-CN" dirty="0"/>
              <a:t>3D</a:t>
            </a:r>
            <a:r>
              <a:rPr lang="zh-CN" altLang="zh-CN" dirty="0"/>
              <a:t>重建系统（如微软研发的</a:t>
            </a:r>
            <a:r>
              <a:rPr lang="en-US" altLang="zh-CN" dirty="0"/>
              <a:t>Casual 3D</a:t>
            </a:r>
            <a:r>
              <a:rPr lang="zh-CN" altLang="zh-CN" dirty="0"/>
              <a:t>系统）虽然也可以产生这么逼真的结果，但其花费的时间要比本文所提出的算法慢上几个数量级：本文算法在几十秒内就可以完成一张全景图的生成，而</a:t>
            </a:r>
            <a:r>
              <a:rPr lang="en-US" altLang="zh-CN" dirty="0"/>
              <a:t>Casual 3D</a:t>
            </a:r>
            <a:r>
              <a:rPr lang="zh-CN" altLang="zh-CN" dirty="0"/>
              <a:t>处理同样一组输入则需要</a:t>
            </a:r>
            <a:r>
              <a:rPr lang="en-US" altLang="zh-CN" dirty="0"/>
              <a:t>1-2</a:t>
            </a:r>
            <a:r>
              <a:rPr lang="zh-CN" altLang="zh-CN" dirty="0"/>
              <a:t>个小时。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1AD9AEE-C107-3B4E-BFAA-149509BBA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0" y="3927764"/>
            <a:ext cx="7581900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113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25C720-4CAC-4D49-B14C-4897C53AE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即时</a:t>
            </a:r>
            <a:r>
              <a:rPr lang="en-US" altLang="zh-CN" dirty="0"/>
              <a:t>3D</a:t>
            </a:r>
            <a:r>
              <a:rPr lang="zh-CN" altLang="zh-CN" dirty="0"/>
              <a:t>摄影</a:t>
            </a:r>
            <a:r>
              <a:rPr lang="zh-CN" altLang="en-US" dirty="0"/>
              <a:t>简介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CE1418-1420-2247-9F98-A85AD45C3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VR</a:t>
            </a:r>
            <a:r>
              <a:rPr lang="zh-CN" altLang="en-US" dirty="0"/>
              <a:t>技术：</a:t>
            </a:r>
            <a:r>
              <a:rPr lang="zh-CN" altLang="zh-CN" dirty="0"/>
              <a:t>只需要一台头戴式设备，就可以畅游在具有真实感的的虚拟</a:t>
            </a:r>
            <a:r>
              <a:rPr lang="en-US" altLang="zh-CN" dirty="0"/>
              <a:t>3D</a:t>
            </a:r>
            <a:r>
              <a:rPr lang="zh-CN" altLang="zh-CN" dirty="0"/>
              <a:t>环境中。</a:t>
            </a:r>
            <a:endParaRPr lang="en-US" altLang="zh-CN" dirty="0"/>
          </a:p>
          <a:p>
            <a:r>
              <a:rPr lang="zh-CN" altLang="zh-CN" dirty="0"/>
              <a:t>普通用户所能体验到的场景只能由专业人士创作得到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zh-CN" dirty="0"/>
              <a:t>伦敦大学学院的</a:t>
            </a:r>
            <a:r>
              <a:rPr lang="en-US" altLang="zh-CN" dirty="0"/>
              <a:t>Peter </a:t>
            </a:r>
            <a:r>
              <a:rPr lang="en-US" altLang="zh-CN" dirty="0" err="1"/>
              <a:t>Hedman</a:t>
            </a:r>
            <a:r>
              <a:rPr lang="zh-CN" altLang="zh-CN" dirty="0"/>
              <a:t>和</a:t>
            </a:r>
            <a:r>
              <a:rPr lang="en-US" altLang="zh-CN" dirty="0"/>
              <a:t>Facebook</a:t>
            </a:r>
            <a:r>
              <a:rPr lang="zh-CN" altLang="zh-CN" dirty="0"/>
              <a:t>计算摄影部门的研究科学家</a:t>
            </a:r>
            <a:r>
              <a:rPr lang="en-US" altLang="zh-CN" dirty="0"/>
              <a:t>Johannes Kopf</a:t>
            </a:r>
            <a:r>
              <a:rPr lang="zh-CN" altLang="zh-CN" dirty="0"/>
              <a:t>合作完成了这篇论文，在论文中实现了即时</a:t>
            </a:r>
            <a:r>
              <a:rPr lang="en-US" altLang="zh-CN" dirty="0"/>
              <a:t>3D</a:t>
            </a:r>
            <a:r>
              <a:rPr lang="zh-CN" altLang="zh-CN" dirty="0"/>
              <a:t>摄影技术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zh-CN" dirty="0"/>
              <a:t>可以从一组照片中快速重建出具有景深和视差的三维全景图</a:t>
            </a:r>
            <a:endParaRPr lang="en-US" altLang="zh-CN" dirty="0"/>
          </a:p>
          <a:p>
            <a:r>
              <a:rPr lang="zh-CN" altLang="zh-CN" dirty="0"/>
              <a:t>不需要复杂的硬件，在普通的双摄手机上就可以完成。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5245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B9E433-1287-4846-8E8A-DE6E20C06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8675" y="4690753"/>
            <a:ext cx="6452838" cy="1187533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输入：</a:t>
            </a:r>
            <a:r>
              <a:rPr lang="zh-CN" altLang="zh-CN" dirty="0"/>
              <a:t>一系列深度和颜色对齐的图像对</a:t>
            </a:r>
            <a:r>
              <a:rPr lang="zh-CN" altLang="en-US" dirty="0"/>
              <a:t>。</a:t>
            </a:r>
            <a:r>
              <a:rPr lang="zh-CN" altLang="zh-CN" dirty="0"/>
              <a:t>通过普通的双摄像头手机内置的相机就可以拍摄得到。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5722F50-B318-FE4C-9394-739D0D78B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675" y="930976"/>
            <a:ext cx="6452838" cy="352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44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B9E433-1287-4846-8E8A-DE6E20C06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8675" y="4690753"/>
            <a:ext cx="6452838" cy="1187533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输出：</a:t>
            </a:r>
            <a:r>
              <a:rPr lang="en-US" altLang="zh-CN" dirty="0"/>
              <a:t>3D</a:t>
            </a:r>
            <a:r>
              <a:rPr lang="zh-CN" altLang="en-US" dirty="0"/>
              <a:t>全景图。可在标准的图形渲染器中渲染得到。具有双目视差和运动视差效果，可使用</a:t>
            </a:r>
            <a:r>
              <a:rPr lang="en-US" altLang="zh-CN" dirty="0"/>
              <a:t>VR</a:t>
            </a:r>
            <a:r>
              <a:rPr lang="zh-CN" altLang="en-US" dirty="0"/>
              <a:t>设备进行观察。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E6C713-1F25-3F48-AC64-73BDC7106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675" y="930976"/>
            <a:ext cx="6457267" cy="348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913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A017C1D6-BCFF-8340-91F0-6EE75053C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5597" y="1583129"/>
            <a:ext cx="9697518" cy="3675413"/>
          </a:xfr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D30FA654-FC7C-8A41-9737-F950404FAB95}"/>
              </a:ext>
            </a:extLst>
          </p:cNvPr>
          <p:cNvSpPr txBox="1">
            <a:spLocks/>
          </p:cNvSpPr>
          <p:nvPr/>
        </p:nvSpPr>
        <p:spPr>
          <a:xfrm>
            <a:off x="1625597" y="5421085"/>
            <a:ext cx="9697518" cy="14369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endParaRPr kumimoji="1" lang="en-US" altLang="zh-CN" dirty="0"/>
          </a:p>
          <a:p>
            <a:pPr marL="0" indent="0" algn="ctr">
              <a:buFont typeface="Franklin Gothic Book" panose="020B0503020102020204" pitchFamily="34" charset="0"/>
              <a:buNone/>
            </a:pPr>
            <a:r>
              <a:rPr kumimoji="1" lang="zh-CN" altLang="en-US" dirty="0"/>
              <a:t>捕获图像、深度对齐、全景图拼接、多层网格生成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170AF9D7-22BE-ED48-9551-158C1F58D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zh-CN" altLang="en-US" dirty="0"/>
              <a:t>算法流程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5670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2CA2F3-F805-F34A-92DE-6878225A0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图像捕获和深度图生成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666F3EE-1AD5-8F45-931F-0717B1C44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9777" y="1525237"/>
            <a:ext cx="6638601" cy="3029586"/>
          </a:xfr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E80C5AE2-366D-634E-B485-276C29309C8A}"/>
              </a:ext>
            </a:extLst>
          </p:cNvPr>
          <p:cNvSpPr txBox="1">
            <a:spLocks/>
          </p:cNvSpPr>
          <p:nvPr/>
        </p:nvSpPr>
        <p:spPr>
          <a:xfrm>
            <a:off x="2959777" y="4821382"/>
            <a:ext cx="6638601" cy="14725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kumimoji="1" lang="zh-CN" altLang="en-US" dirty="0"/>
              <a:t>左图：双摄手机拍摄的双眼照片</a:t>
            </a:r>
            <a:endParaRPr kumimoji="1" lang="en-US" altLang="zh-CN" dirty="0"/>
          </a:p>
          <a:p>
            <a:pPr marL="0" indent="0" algn="ctr">
              <a:buFont typeface="Franklin Gothic Book" panose="020B0503020102020204" pitchFamily="34" charset="0"/>
              <a:buNone/>
            </a:pPr>
            <a:r>
              <a:rPr kumimoji="1" lang="zh-CN" altLang="en-US" dirty="0"/>
              <a:t>右图：</a:t>
            </a:r>
            <a:r>
              <a:rPr kumimoji="1" lang="en-US" altLang="zh-CN" dirty="0"/>
              <a:t>iPhone7</a:t>
            </a:r>
            <a:r>
              <a:rPr kumimoji="1" lang="zh-CN" altLang="en-US" dirty="0"/>
              <a:t>内置深度图图像生成</a:t>
            </a:r>
          </a:p>
        </p:txBody>
      </p:sp>
    </p:spTree>
    <p:extLst>
      <p:ext uri="{BB962C8B-B14F-4D97-AF65-F5344CB8AC3E}">
        <p14:creationId xmlns:p14="http://schemas.microsoft.com/office/powerpoint/2010/main" val="3695917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5B9AA0-3D09-7E43-BC58-B9DF59A26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可变形深度图对齐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95695CD-324D-7E47-BABD-FF55E5E7A3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0998" y="1535628"/>
            <a:ext cx="8213973" cy="3132980"/>
          </a:xfr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E72AA4B0-EAD1-4C4B-9E4D-851A5CDAF964}"/>
              </a:ext>
            </a:extLst>
          </p:cNvPr>
          <p:cNvSpPr txBox="1">
            <a:spLocks/>
          </p:cNvSpPr>
          <p:nvPr/>
        </p:nvSpPr>
        <p:spPr>
          <a:xfrm>
            <a:off x="1477385" y="4952010"/>
            <a:ext cx="9389630" cy="1549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ctr">
              <a:buFont typeface="Franklin Gothic Book" panose="020B0503020102020204" pitchFamily="34" charset="0"/>
              <a:buAutoNum type="alphaLcParenBoth"/>
            </a:pPr>
            <a:r>
              <a:rPr kumimoji="1" lang="zh-CN" altLang="en-US" dirty="0"/>
              <a:t>全局仿射变换对齐结果：有些地方的深度被计算为无限大</a:t>
            </a:r>
            <a:endParaRPr kumimoji="1" lang="en-US" altLang="zh-CN" dirty="0"/>
          </a:p>
          <a:p>
            <a:pPr marL="457200" indent="-457200" algn="ctr">
              <a:buFont typeface="Franklin Gothic Book" panose="020B0503020102020204" pitchFamily="34" charset="0"/>
              <a:buAutoNum type="alphaLcParenBoth"/>
            </a:pPr>
            <a:r>
              <a:rPr kumimoji="1" lang="zh-CN" altLang="en-US" dirty="0"/>
              <a:t>单独对齐每张深度图的结果：有缝隙和可见噪声</a:t>
            </a:r>
            <a:endParaRPr kumimoji="1" lang="en-US" altLang="zh-CN" dirty="0"/>
          </a:p>
          <a:p>
            <a:pPr marL="457200" indent="-457200" algn="ctr">
              <a:buFont typeface="Franklin Gothic Book" panose="020B0503020102020204" pitchFamily="34" charset="0"/>
              <a:buAutoNum type="alphaLcParenBoth"/>
            </a:pPr>
            <a:r>
              <a:rPr kumimoji="1" lang="zh-CN" altLang="en-US" dirty="0"/>
              <a:t>使用可变形对齐算法的结果：良好对齐，细节具体</a:t>
            </a:r>
          </a:p>
        </p:txBody>
      </p:sp>
    </p:spTree>
    <p:extLst>
      <p:ext uri="{BB962C8B-B14F-4D97-AF65-F5344CB8AC3E}">
        <p14:creationId xmlns:p14="http://schemas.microsoft.com/office/powerpoint/2010/main" val="1030825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E771EC-200D-3B48-9A22-2B297B505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全景图拼接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C10F264-7932-0940-96D6-A66DD6138E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3952" y="1606879"/>
            <a:ext cx="6096495" cy="2845031"/>
          </a:xfr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697CBB32-096E-F244-986A-FA43AB795C4F}"/>
              </a:ext>
            </a:extLst>
          </p:cNvPr>
          <p:cNvSpPr txBox="1">
            <a:spLocks/>
          </p:cNvSpPr>
          <p:nvPr/>
        </p:nvSpPr>
        <p:spPr>
          <a:xfrm>
            <a:off x="2959777" y="4821382"/>
            <a:ext cx="6638601" cy="14725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Franklin Gothic Book" panose="020B0503020102020204" pitchFamily="34" charset="0"/>
              <a:buNone/>
            </a:pPr>
            <a:r>
              <a:rPr kumimoji="1" lang="zh-CN" altLang="en-US" dirty="0"/>
              <a:t>传统拼接方法：针对标签进行优化和标记，慢</a:t>
            </a:r>
            <a:endParaRPr kumimoji="1" lang="en-US" altLang="zh-CN" dirty="0"/>
          </a:p>
          <a:p>
            <a:pPr marL="0" indent="0" algn="ctr">
              <a:buFont typeface="Franklin Gothic Book" panose="020B0503020102020204" pitchFamily="34" charset="0"/>
              <a:buNone/>
            </a:pPr>
            <a:r>
              <a:rPr kumimoji="1" lang="zh-CN" altLang="en-US" dirty="0"/>
              <a:t>离散拼接方法：针对每个像素点进行优化和标记，快</a:t>
            </a:r>
          </a:p>
        </p:txBody>
      </p:sp>
    </p:spTree>
    <p:extLst>
      <p:ext uri="{BB962C8B-B14F-4D97-AF65-F5344CB8AC3E}">
        <p14:creationId xmlns:p14="http://schemas.microsoft.com/office/powerpoint/2010/main" val="3425614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81C16C-39CB-554C-AD3F-F2E5BCE4F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多层网格生成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90FDD33-6100-964D-9ADE-819911865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9657" y="1583128"/>
            <a:ext cx="6185086" cy="2905745"/>
          </a:xfr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E73D4157-1F69-EC4B-AF8F-73AEBABCD7B6}"/>
              </a:ext>
            </a:extLst>
          </p:cNvPr>
          <p:cNvSpPr txBox="1">
            <a:spLocks/>
          </p:cNvSpPr>
          <p:nvPr/>
        </p:nvSpPr>
        <p:spPr>
          <a:xfrm>
            <a:off x="2189904" y="4785756"/>
            <a:ext cx="7964591" cy="14962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ctr">
              <a:buFont typeface="Franklin Gothic Book" panose="020B0503020102020204" pitchFamily="34" charset="0"/>
              <a:buAutoNum type="alphaLcParenBoth"/>
            </a:pPr>
            <a:r>
              <a:rPr kumimoji="1" lang="zh-CN" altLang="en-US" dirty="0"/>
              <a:t>传统网格生成：深度边缘被拉伸</a:t>
            </a:r>
            <a:endParaRPr kumimoji="1" lang="en-US" altLang="zh-CN" dirty="0"/>
          </a:p>
          <a:p>
            <a:pPr marL="457200" indent="-457200" algn="ctr">
              <a:buFont typeface="Franklin Gothic Book" panose="020B0503020102020204" pitchFamily="34" charset="0"/>
              <a:buAutoNum type="alphaLcParenBoth"/>
            </a:pPr>
            <a:r>
              <a:rPr kumimoji="1" lang="zh-CN" altLang="en-US" dirty="0"/>
              <a:t>传统网格生成</a:t>
            </a:r>
            <a:r>
              <a:rPr kumimoji="1" lang="en-US" altLang="zh-CN" dirty="0"/>
              <a:t>+</a:t>
            </a:r>
            <a:r>
              <a:rPr kumimoji="1" lang="zh-CN" altLang="en-US" dirty="0"/>
              <a:t>在深度边缘撕裂：展现被遮挡面</a:t>
            </a:r>
            <a:endParaRPr kumimoji="1" lang="en-US" altLang="zh-CN" dirty="0"/>
          </a:p>
          <a:p>
            <a:pPr marL="457200" indent="-457200" algn="ctr">
              <a:buFont typeface="Franklin Gothic Book" panose="020B0503020102020204" pitchFamily="34" charset="0"/>
              <a:buAutoNum type="alphaLcParenBoth"/>
            </a:pPr>
            <a:r>
              <a:rPr kumimoji="1" lang="zh-CN" altLang="en-US" dirty="0"/>
              <a:t>多层网格生成：迭代生成被遮挡面的网格并进行填充</a:t>
            </a:r>
          </a:p>
        </p:txBody>
      </p:sp>
    </p:spTree>
    <p:extLst>
      <p:ext uri="{BB962C8B-B14F-4D97-AF65-F5344CB8AC3E}">
        <p14:creationId xmlns:p14="http://schemas.microsoft.com/office/powerpoint/2010/main" val="1262794001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53</TotalTime>
  <Words>487</Words>
  <Application>Microsoft Office PowerPoint</Application>
  <PresentationFormat>宽屏</PresentationFormat>
  <Paragraphs>31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4" baseType="lpstr">
      <vt:lpstr>华文楷体</vt:lpstr>
      <vt:lpstr>Franklin Gothic Book</vt:lpstr>
      <vt:lpstr>裁剪</vt:lpstr>
      <vt:lpstr>Instant 3D Photography </vt:lpstr>
      <vt:lpstr>即时3D摄影简介</vt:lpstr>
      <vt:lpstr>PowerPoint 演示文稿</vt:lpstr>
      <vt:lpstr>PowerPoint 演示文稿</vt:lpstr>
      <vt:lpstr>算法流程</vt:lpstr>
      <vt:lpstr>图像捕获和深度图生成</vt:lpstr>
      <vt:lpstr>可变形深度图对齐</vt:lpstr>
      <vt:lpstr>全景图拼接</vt:lpstr>
      <vt:lpstr>多层网格生成</vt:lpstr>
      <vt:lpstr>PowerPoint 演示文稿</vt:lpstr>
      <vt:lpstr>算法评价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Instant 3D Photography </dc:title>
  <dc:creator>张瑾</dc:creator>
  <cp:lastModifiedBy>王 业</cp:lastModifiedBy>
  <cp:revision>10</cp:revision>
  <dcterms:created xsi:type="dcterms:W3CDTF">2019-01-02T07:31:29Z</dcterms:created>
  <dcterms:modified xsi:type="dcterms:W3CDTF">2019-12-29T10:27:24Z</dcterms:modified>
</cp:coreProperties>
</file>

<file path=docProps/thumbnail.jpeg>
</file>